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323" r:id="rId2"/>
    <p:sldId id="279" r:id="rId3"/>
    <p:sldId id="258" r:id="rId4"/>
    <p:sldId id="282" r:id="rId5"/>
    <p:sldId id="307" r:id="rId6"/>
    <p:sldId id="280" r:id="rId7"/>
    <p:sldId id="283" r:id="rId8"/>
    <p:sldId id="308" r:id="rId9"/>
    <p:sldId id="309" r:id="rId10"/>
    <p:sldId id="295" r:id="rId11"/>
    <p:sldId id="298" r:id="rId12"/>
    <p:sldId id="297" r:id="rId13"/>
    <p:sldId id="296" r:id="rId14"/>
    <p:sldId id="281" r:id="rId15"/>
    <p:sldId id="310" r:id="rId16"/>
    <p:sldId id="293" r:id="rId17"/>
    <p:sldId id="294" r:id="rId18"/>
    <p:sldId id="284" r:id="rId19"/>
    <p:sldId id="299" r:id="rId20"/>
    <p:sldId id="320" r:id="rId21"/>
    <p:sldId id="285" r:id="rId22"/>
    <p:sldId id="286" r:id="rId23"/>
    <p:sldId id="321" r:id="rId24"/>
    <p:sldId id="287" r:id="rId25"/>
    <p:sldId id="322" r:id="rId26"/>
    <p:sldId id="317" r:id="rId27"/>
    <p:sldId id="318" r:id="rId28"/>
    <p:sldId id="319" r:id="rId29"/>
    <p:sldId id="288" r:id="rId30"/>
    <p:sldId id="311" r:id="rId31"/>
    <p:sldId id="289" r:id="rId32"/>
    <p:sldId id="303" r:id="rId33"/>
    <p:sldId id="304" r:id="rId34"/>
    <p:sldId id="290" r:id="rId35"/>
    <p:sldId id="316" r:id="rId36"/>
    <p:sldId id="315" r:id="rId37"/>
    <p:sldId id="291" r:id="rId38"/>
    <p:sldId id="312" r:id="rId39"/>
    <p:sldId id="292" r:id="rId40"/>
    <p:sldId id="301" r:id="rId41"/>
    <p:sldId id="302" r:id="rId42"/>
    <p:sldId id="314" r:id="rId43"/>
    <p:sldId id="305" r:id="rId44"/>
    <p:sldId id="306" r:id="rId45"/>
    <p:sldId id="271" r:id="rId4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C182A-4538-C048-AE53-FC9D8A6301BE}">
          <p14:sldIdLst>
            <p14:sldId id="323"/>
            <p14:sldId id="279"/>
            <p14:sldId id="258"/>
            <p14:sldId id="282"/>
            <p14:sldId id="307"/>
            <p14:sldId id="280"/>
            <p14:sldId id="283"/>
            <p14:sldId id="308"/>
            <p14:sldId id="309"/>
            <p14:sldId id="295"/>
            <p14:sldId id="298"/>
            <p14:sldId id="297"/>
            <p14:sldId id="296"/>
            <p14:sldId id="281"/>
            <p14:sldId id="310"/>
            <p14:sldId id="293"/>
            <p14:sldId id="294"/>
            <p14:sldId id="284"/>
            <p14:sldId id="299"/>
            <p14:sldId id="320"/>
            <p14:sldId id="285"/>
            <p14:sldId id="286"/>
            <p14:sldId id="321"/>
            <p14:sldId id="287"/>
            <p14:sldId id="322"/>
            <p14:sldId id="317"/>
            <p14:sldId id="318"/>
            <p14:sldId id="319"/>
            <p14:sldId id="288"/>
            <p14:sldId id="311"/>
            <p14:sldId id="289"/>
            <p14:sldId id="303"/>
            <p14:sldId id="304"/>
            <p14:sldId id="290"/>
            <p14:sldId id="316"/>
            <p14:sldId id="315"/>
            <p14:sldId id="291"/>
            <p14:sldId id="312"/>
            <p14:sldId id="292"/>
            <p14:sldId id="301"/>
            <p14:sldId id="302"/>
            <p14:sldId id="314"/>
            <p14:sldId id="305"/>
            <p14:sldId id="306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D8B"/>
    <a:srgbClr val="FB6550"/>
    <a:srgbClr val="FA8D8B"/>
    <a:srgbClr val="1D2BD9"/>
    <a:srgbClr val="536497"/>
    <a:srgbClr val="797EC0"/>
    <a:srgbClr val="616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6"/>
    <p:restoredTop sz="89348"/>
  </p:normalViewPr>
  <p:slideViewPr>
    <p:cSldViewPr snapToGrid="0" snapToObjects="1">
      <p:cViewPr varScale="1">
        <p:scale>
          <a:sx n="155" d="100"/>
          <a:sy n="155" d="100"/>
        </p:scale>
        <p:origin x="87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EFD7D-B38E-DF46-A28E-651C72079A54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9E998-47EC-4346-8346-2FAAD9517A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53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690A7-1F12-8C4E-9F42-22AFDEB4B1E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5866" y="2007528"/>
            <a:ext cx="6899978" cy="806745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32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</a:t>
            </a:r>
            <a:r>
              <a:rPr kumimoji="1" lang="en-US" altLang="zh-Hans" sz="32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ebpack</a:t>
            </a:r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构建速度和体积极限优化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5B07A670-6FE0-D244-854D-56220044549D}"/>
              </a:ext>
            </a:extLst>
          </p:cNvPr>
          <p:cNvSpPr/>
          <p:nvPr/>
        </p:nvSpPr>
        <p:spPr>
          <a:xfrm>
            <a:off x="3498094" y="3165245"/>
            <a:ext cx="213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ans" altLang="en-U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腾讯</a:t>
            </a:r>
            <a:r>
              <a:rPr lang="en-US" altLang="zh-Han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IVWEB</a:t>
            </a:r>
            <a:r>
              <a:rPr lang="zh-Hans" altLang="en-U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程柳锋</a:t>
            </a:r>
            <a:endParaRPr lang="zh-CN" altLang="en-US" sz="20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28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3716" y="2039551"/>
            <a:ext cx="4507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如何分析页面打包问题?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95" y="1004886"/>
            <a:ext cx="3436755" cy="2600434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455443" y="988558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stats: 构建的统计信息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55439" y="14769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CN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package.json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中使用stats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0" y="1946531"/>
            <a:ext cx="3333751" cy="717144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455440" y="260851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Node API中使用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0" y="3029648"/>
            <a:ext cx="3526595" cy="1906865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6690239" y="3693079"/>
            <a:ext cx="114299" cy="445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标题 1"/>
          <p:cNvSpPr txBox="1"/>
          <p:nvPr/>
        </p:nvSpPr>
        <p:spPr>
          <a:xfrm>
            <a:off x="5082640" y="4226373"/>
            <a:ext cx="321519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颗粒度太粗, 看不出问题所在</a:t>
            </a:r>
            <a:endParaRPr kumimoji="1" lang="zh-CN" altLang="en-US" sz="16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矩形 2"/>
          <p:cNvSpPr/>
          <p:nvPr/>
        </p:nvSpPr>
        <p:spPr>
          <a:xfrm>
            <a:off x="287006" y="306407"/>
            <a:ext cx="6112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初级分析-使用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内置的stats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8103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速度分析-使用speed-measure-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-plugin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84" y="1326701"/>
            <a:ext cx="3244274" cy="3414597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455442" y="3394982"/>
            <a:ext cx="3471579" cy="44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可以看到每个</a:t>
            </a:r>
            <a:r>
              <a:rPr kumimoji="1" lang="en-US" altLang="en-US" sz="1900" dirty="0">
                <a:latin typeface="PingFang SC" panose="020B0400000000000000" pitchFamily="34" charset="-122"/>
                <a:ea typeface="PingFang SC" panose="020B0400000000000000" pitchFamily="34" charset="-122"/>
              </a:rPr>
              <a:t>loader和插件执行</a:t>
            </a:r>
            <a:r>
              <a:rPr kumimoji="1" lang="en-U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耗时</a:t>
            </a:r>
            <a:endParaRPr kumimoji="1" lang="zh-CN" alt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55443" y="132670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2" y="1844798"/>
            <a:ext cx="4564582" cy="1453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6942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体积分析-使用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-bundle-analyzer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04" y="1407898"/>
            <a:ext cx="4275375" cy="2327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6" y="1905583"/>
            <a:ext cx="4342462" cy="987198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455443" y="132670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55442" y="3050526"/>
            <a:ext cx="34402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构建完成后会在8888端口展示大小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34261" y="2039551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构建速度优化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速度优化策略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74474" y="15870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使用Webpack4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4475" y="210303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多进程/多实例构建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74476" y="313776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缓存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74480" y="365513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缩小构建目标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4476" y="262040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分包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51" y="1764682"/>
            <a:ext cx="3130379" cy="2132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使用Webpack4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89" y="1435106"/>
            <a:ext cx="3479074" cy="1217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8" y="1435106"/>
            <a:ext cx="3595143" cy="118394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148135" y="2948754"/>
            <a:ext cx="114299" cy="445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/>
          <p:cNvSpPr txBox="1"/>
          <p:nvPr/>
        </p:nvSpPr>
        <p:spPr>
          <a:xfrm>
            <a:off x="2704206" y="3690260"/>
            <a:ext cx="3002159" cy="326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sz="1600">
                <a:latin typeface="PingFang SC" panose="020B0400000000000000" pitchFamily="34" charset="-122"/>
                <a:ea typeface="PingFang SC" panose="020B0400000000000000" pitchFamily="34" charset="-122"/>
              </a:rPr>
              <a:t>构建时间降低了 </a:t>
            </a:r>
            <a:r>
              <a:rPr kumimoji="1" lang="en-US" altLang="ja-JP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60%-98%</a:t>
            </a:r>
            <a:r>
              <a:rPr kumimoji="1" lang="ja-JP" altLang="en-US" sz="1600">
                <a:latin typeface="PingFang SC" panose="020B0400000000000000" pitchFamily="34" charset="-122"/>
                <a:ea typeface="PingFang SC" panose="020B0400000000000000" pitchFamily="34" charset="-122"/>
              </a:rPr>
              <a:t>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310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使用Webpack4-优化原因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74479" y="1421296"/>
            <a:ext cx="8192746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V8带来的优化（for 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of替代forEach、Map和Set替代Object、includes替代indexOf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74479" y="211650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默认使用更快的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md4 hash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算法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4479" y="2659436"/>
            <a:ext cx="581405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CN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webpacks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AST</a:t>
            </a:r>
            <a:r>
              <a:rPr kumimoji="1" lang="en-U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可以直接从loader传递给AST，减少解析时间</a:t>
            </a:r>
            <a:endParaRPr kumimoji="1" lang="zh-CN" alt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74479" y="3367251"/>
            <a:ext cx="382196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使用字符串方法替代正则表达式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4BBE9-0929-844C-BD14-AA4C6AAF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446" y="1980516"/>
            <a:ext cx="2153822" cy="21960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7244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多进程/多实例构建 –资源并行解析可选方案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38" y="1993899"/>
            <a:ext cx="67818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6764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多进程/多实例-使用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HappyPack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解析资源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82" y="1723782"/>
            <a:ext cx="3582136" cy="2446337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4744105" y="436560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HappyPack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工作流程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74480" y="1118054"/>
            <a:ext cx="8254093" cy="523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原理：每次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webapck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解析一个模块，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HappyPack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会将它及它的依赖分配给worker线程中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2" y="2510070"/>
            <a:ext cx="3795353" cy="166004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374480" y="2031783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92793" y="499659"/>
            <a:ext cx="1834027" cy="469410"/>
          </a:xfrm>
        </p:spPr>
        <p:txBody>
          <a:bodyPr>
            <a:noAutofit/>
          </a:bodyPr>
          <a:lstStyle/>
          <a:p>
            <a:pPr algn="l"/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个人介绍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</p:txBody>
      </p:sp>
      <p:sp>
        <p:nvSpPr>
          <p:cNvPr id="84" name="矩形 31"/>
          <p:cNvSpPr/>
          <p:nvPr/>
        </p:nvSpPr>
        <p:spPr>
          <a:xfrm>
            <a:off x="5150056" y="1494810"/>
            <a:ext cx="1183681" cy="40503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淘宝网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淘宝技术部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5" name="组合 15"/>
          <p:cNvGrpSpPr/>
          <p:nvPr/>
        </p:nvGrpSpPr>
        <p:grpSpPr>
          <a:xfrm>
            <a:off x="5669663" y="2189647"/>
            <a:ext cx="1152048" cy="504804"/>
            <a:chOff x="4292436" y="5120872"/>
            <a:chExt cx="2683816" cy="1175993"/>
          </a:xfrm>
        </p:grpSpPr>
        <p:sp>
          <p:nvSpPr>
            <p:cNvPr id="86" name="AutoShape 11"/>
            <p:cNvSpPr/>
            <p:nvPr/>
          </p:nvSpPr>
          <p:spPr bwMode="auto">
            <a:xfrm>
              <a:off x="4322814" y="6090043"/>
              <a:ext cx="2653438" cy="99279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87" name="Group 85"/>
            <p:cNvGrpSpPr/>
            <p:nvPr/>
          </p:nvGrpSpPr>
          <p:grpSpPr>
            <a:xfrm>
              <a:off x="4292436" y="5992133"/>
              <a:ext cx="304653" cy="304732"/>
              <a:chOff x="2255370" y="6982392"/>
              <a:chExt cx="960187" cy="960436"/>
            </a:xfrm>
            <a:solidFill>
              <a:srgbClr val="A6A6A6"/>
            </a:solidFill>
          </p:grpSpPr>
          <p:sp>
            <p:nvSpPr>
              <p:cNvPr id="92" name="AutoShape 13"/>
              <p:cNvSpPr/>
              <p:nvPr/>
            </p:nvSpPr>
            <p:spPr bwMode="auto">
              <a:xfrm>
                <a:off x="2255370" y="6982392"/>
                <a:ext cx="960187" cy="96043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93" name="AutoShape 14"/>
              <p:cNvSpPr/>
              <p:nvPr/>
            </p:nvSpPr>
            <p:spPr bwMode="auto">
              <a:xfrm>
                <a:off x="2550688" y="7255500"/>
                <a:ext cx="414110" cy="41421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8" name="AutoShape 54"/>
            <p:cNvSpPr/>
            <p:nvPr/>
          </p:nvSpPr>
          <p:spPr bwMode="auto">
            <a:xfrm rot="21599989">
              <a:off x="4365883" y="5859587"/>
              <a:ext cx="158118" cy="10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defTabSz="456565">
                <a:defRPr/>
              </a:pPr>
              <a:endParaRPr lang="es-ES" sz="30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89" name="Group 43"/>
            <p:cNvGrpSpPr/>
            <p:nvPr/>
          </p:nvGrpSpPr>
          <p:grpSpPr>
            <a:xfrm rot="5400000">
              <a:off x="4096273" y="5430348"/>
              <a:ext cx="696300" cy="77347"/>
              <a:chOff x="2057400" y="2800350"/>
              <a:chExt cx="822960" cy="91440"/>
            </a:xfrm>
            <a:solidFill>
              <a:srgbClr val="A6A6A6"/>
            </a:solidFill>
          </p:grpSpPr>
          <p:sp>
            <p:nvSpPr>
              <p:cNvPr id="90" name="Oval 44"/>
              <p:cNvSpPr/>
              <p:nvPr/>
            </p:nvSpPr>
            <p:spPr>
              <a:xfrm rot="5400000">
                <a:off x="2057400" y="2800350"/>
                <a:ext cx="91440" cy="9144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x-none" dirty="0">
                  <a:latin typeface="Calibri Light" panose="020F0302020204030204"/>
                </a:endParaRPr>
              </a:p>
            </p:txBody>
          </p:sp>
          <p:cxnSp>
            <p:nvCxnSpPr>
              <p:cNvPr id="91" name="Straight Connector 45"/>
              <p:cNvCxnSpPr/>
              <p:nvPr/>
            </p:nvCxnSpPr>
            <p:spPr>
              <a:xfrm flipV="1">
                <a:off x="2148840" y="2846070"/>
                <a:ext cx="731520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组合 23"/>
          <p:cNvGrpSpPr/>
          <p:nvPr/>
        </p:nvGrpSpPr>
        <p:grpSpPr>
          <a:xfrm>
            <a:off x="6786184" y="2555704"/>
            <a:ext cx="996111" cy="578269"/>
            <a:chOff x="7929335" y="5918169"/>
            <a:chExt cx="2035882" cy="1181882"/>
          </a:xfrm>
        </p:grpSpPr>
        <p:grpSp>
          <p:nvGrpSpPr>
            <p:cNvPr id="106" name="组合 16"/>
            <p:cNvGrpSpPr/>
            <p:nvPr/>
          </p:nvGrpSpPr>
          <p:grpSpPr>
            <a:xfrm>
              <a:off x="7929335" y="5918169"/>
              <a:ext cx="2035882" cy="304732"/>
              <a:chOff x="7929335" y="5918169"/>
              <a:chExt cx="2035882" cy="304732"/>
            </a:xfrm>
          </p:grpSpPr>
          <p:sp>
            <p:nvSpPr>
              <p:cNvPr id="112" name="AutoShape 11"/>
              <p:cNvSpPr/>
              <p:nvPr/>
            </p:nvSpPr>
            <p:spPr bwMode="auto">
              <a:xfrm>
                <a:off x="7959713" y="6017522"/>
                <a:ext cx="2005504" cy="110537"/>
              </a:xfrm>
              <a:prstGeom prst="roundRect">
                <a:avLst>
                  <a:gd name="adj" fmla="val 50000"/>
                </a:avLst>
              </a:prstGeom>
              <a:solidFill>
                <a:srgbClr val="61C09E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113" name="Group 85"/>
              <p:cNvGrpSpPr/>
              <p:nvPr/>
            </p:nvGrpSpPr>
            <p:grpSpPr>
              <a:xfrm>
                <a:off x="7929335" y="5918169"/>
                <a:ext cx="304653" cy="304732"/>
                <a:chOff x="2255370" y="6982392"/>
                <a:chExt cx="960187" cy="960436"/>
              </a:xfrm>
              <a:solidFill>
                <a:srgbClr val="A6A6A6"/>
              </a:solidFill>
            </p:grpSpPr>
            <p:sp>
              <p:nvSpPr>
                <p:cNvPr id="114" name="AutoShape 13"/>
                <p:cNvSpPr/>
                <p:nvPr/>
              </p:nvSpPr>
              <p:spPr bwMode="auto">
                <a:xfrm>
                  <a:off x="2255370" y="6982392"/>
                  <a:ext cx="960187" cy="960436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rgbClr val="61C09E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 lim="0"/>
                </a:ln>
                <a:effectLst/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s-ES" sz="56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cs typeface="Gill Sans" charset="0"/>
                    <a:sym typeface="Gill Sans" charset="0"/>
                  </a:endParaRPr>
                </a:p>
              </p:txBody>
            </p:sp>
            <p:sp>
              <p:nvSpPr>
                <p:cNvPr id="115" name="AutoShape 14"/>
                <p:cNvSpPr/>
                <p:nvPr/>
              </p:nvSpPr>
              <p:spPr bwMode="auto">
                <a:xfrm>
                  <a:off x="2550688" y="7255500"/>
                  <a:ext cx="414109" cy="414214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1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 lim="0"/>
                </a:ln>
                <a:effectLst/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s-ES" sz="56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cs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07" name="组合 18"/>
            <p:cNvGrpSpPr/>
            <p:nvPr/>
          </p:nvGrpSpPr>
          <p:grpSpPr>
            <a:xfrm rot="10800000">
              <a:off x="8009671" y="6255561"/>
              <a:ext cx="158118" cy="844490"/>
              <a:chOff x="8002782" y="5046908"/>
              <a:chExt cx="158118" cy="844490"/>
            </a:xfrm>
          </p:grpSpPr>
          <p:sp>
            <p:nvSpPr>
              <p:cNvPr id="108" name="AutoShape 54"/>
              <p:cNvSpPr/>
              <p:nvPr/>
            </p:nvSpPr>
            <p:spPr bwMode="auto">
              <a:xfrm rot="21599989">
                <a:off x="8002782" y="5785623"/>
                <a:ext cx="158118" cy="105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36" y="21599"/>
                    </a:moveTo>
                    <a:cubicBezTo>
                      <a:pt x="969" y="21599"/>
                      <a:pt x="657" y="21365"/>
                      <a:pt x="392" y="20890"/>
                    </a:cubicBezTo>
                    <a:cubicBezTo>
                      <a:pt x="132" y="20401"/>
                      <a:pt x="0" y="19835"/>
                      <a:pt x="0" y="19171"/>
                    </a:cubicBezTo>
                    <a:cubicBezTo>
                      <a:pt x="0" y="18480"/>
                      <a:pt x="135" y="17907"/>
                      <a:pt x="403" y="17419"/>
                    </a:cubicBezTo>
                    <a:lnTo>
                      <a:pt x="9821" y="716"/>
                    </a:lnTo>
                    <a:cubicBezTo>
                      <a:pt x="10089" y="240"/>
                      <a:pt x="10412" y="0"/>
                      <a:pt x="10790" y="0"/>
                    </a:cubicBezTo>
                    <a:cubicBezTo>
                      <a:pt x="11176" y="0"/>
                      <a:pt x="11503" y="240"/>
                      <a:pt x="11774" y="716"/>
                    </a:cubicBezTo>
                    <a:lnTo>
                      <a:pt x="21196" y="17419"/>
                    </a:lnTo>
                    <a:cubicBezTo>
                      <a:pt x="21464" y="17907"/>
                      <a:pt x="21600" y="18480"/>
                      <a:pt x="21600" y="19171"/>
                    </a:cubicBezTo>
                    <a:cubicBezTo>
                      <a:pt x="21600" y="19815"/>
                      <a:pt x="21467" y="20375"/>
                      <a:pt x="21203" y="20870"/>
                    </a:cubicBezTo>
                    <a:cubicBezTo>
                      <a:pt x="20942" y="21359"/>
                      <a:pt x="20626" y="21599"/>
                      <a:pt x="20263" y="21599"/>
                    </a:cubicBezTo>
                    <a:lnTo>
                      <a:pt x="1336" y="21599"/>
                    </a:lnTo>
                    <a:close/>
                  </a:path>
                </a:pathLst>
              </a:custGeom>
              <a:solidFill>
                <a:srgbClr val="61C09E"/>
              </a:solidFill>
              <a:ln>
                <a:noFill/>
              </a:ln>
              <a:effectLst/>
            </p:spPr>
            <p:txBody>
              <a:bodyPr lIns="38092" tIns="38092" rIns="38092" bIns="38092" anchor="ctr"/>
              <a:lstStyle/>
              <a:p>
                <a:pPr defTabSz="456565">
                  <a:defRPr/>
                </a:pPr>
                <a:endParaRPr lang="es-ES" sz="30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109" name="Group 43"/>
              <p:cNvGrpSpPr/>
              <p:nvPr/>
            </p:nvGrpSpPr>
            <p:grpSpPr>
              <a:xfrm rot="5400000">
                <a:off x="7733172" y="5356384"/>
                <a:ext cx="696300" cy="77347"/>
                <a:chOff x="2057400" y="2800350"/>
                <a:chExt cx="822960" cy="91440"/>
              </a:xfrm>
              <a:solidFill>
                <a:srgbClr val="A6A6A6"/>
              </a:solidFill>
            </p:grpSpPr>
            <p:sp>
              <p:nvSpPr>
                <p:cNvPr id="110" name="Oval 44"/>
                <p:cNvSpPr/>
                <p:nvPr/>
              </p:nvSpPr>
              <p:spPr>
                <a:xfrm rot="5400000">
                  <a:off x="2057400" y="2800350"/>
                  <a:ext cx="91440" cy="91440"/>
                </a:xfrm>
                <a:prstGeom prst="ellipse">
                  <a:avLst/>
                </a:prstGeom>
                <a:solidFill>
                  <a:srgbClr val="61C09E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x-none" dirty="0">
                    <a:latin typeface="Calibri Light" panose="020F0302020204030204"/>
                  </a:endParaRPr>
                </a:p>
              </p:txBody>
            </p:sp>
            <p:cxnSp>
              <p:nvCxnSpPr>
                <p:cNvPr id="111" name="Straight Connector 45"/>
                <p:cNvCxnSpPr/>
                <p:nvPr/>
              </p:nvCxnSpPr>
              <p:spPr>
                <a:xfrm flipV="1">
                  <a:off x="2148840" y="2846070"/>
                  <a:ext cx="731520" cy="0"/>
                </a:xfrm>
                <a:prstGeom prst="line">
                  <a:avLst/>
                </a:prstGeom>
                <a:grpFill/>
                <a:ln w="12700">
                  <a:solidFill>
                    <a:srgbClr val="61C09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7" name="TextBox 116"/>
          <p:cNvSpPr txBox="1"/>
          <p:nvPr/>
        </p:nvSpPr>
        <p:spPr>
          <a:xfrm>
            <a:off x="5411132" y="1876046"/>
            <a:ext cx="760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A6A6A6"/>
                </a:solidFill>
              </a:rPr>
              <a:t>201</a:t>
            </a:r>
            <a:r>
              <a:rPr lang="en-US" altLang="en-US" b="1" dirty="0">
                <a:solidFill>
                  <a:srgbClr val="A6A6A6"/>
                </a:solidFill>
              </a:rPr>
              <a:t>5</a:t>
            </a:r>
            <a:r>
              <a:rPr lang="en-US" altLang="zh-CN" b="1" dirty="0">
                <a:solidFill>
                  <a:srgbClr val="A6A6A6"/>
                </a:solidFill>
              </a:rPr>
              <a:t>.0</a:t>
            </a:r>
            <a:r>
              <a:rPr lang="en-US" altLang="en-US" b="1" dirty="0">
                <a:solidFill>
                  <a:srgbClr val="A6A6A6"/>
                </a:solidFill>
              </a:rPr>
              <a:t>7</a:t>
            </a:r>
            <a:endParaRPr lang="zh-CN" altLang="en-US" b="1" dirty="0">
              <a:solidFill>
                <a:srgbClr val="A6A6A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563791" y="3194065"/>
            <a:ext cx="760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61C09E"/>
                </a:solidFill>
              </a:rPr>
              <a:t>201</a:t>
            </a:r>
            <a:r>
              <a:rPr lang="en-US" altLang="en-US" b="1" dirty="0">
                <a:solidFill>
                  <a:srgbClr val="61C09E"/>
                </a:solidFill>
              </a:rPr>
              <a:t>7</a:t>
            </a:r>
            <a:r>
              <a:rPr lang="en-US" altLang="zh-CN" b="1" dirty="0">
                <a:solidFill>
                  <a:srgbClr val="61C09E"/>
                </a:solidFill>
              </a:rPr>
              <a:t>.</a:t>
            </a:r>
            <a:r>
              <a:rPr lang="en-US" altLang="en-US" b="1" dirty="0">
                <a:solidFill>
                  <a:srgbClr val="61C09E"/>
                </a:solidFill>
              </a:rPr>
              <a:t>0</a:t>
            </a:r>
            <a:r>
              <a:rPr lang="en-US" altLang="zh-CN" b="1" dirty="0">
                <a:solidFill>
                  <a:srgbClr val="61C09E"/>
                </a:solidFill>
              </a:rPr>
              <a:t>2</a:t>
            </a:r>
            <a:endParaRPr lang="zh-CN" altLang="en-US" b="1" dirty="0">
              <a:solidFill>
                <a:srgbClr val="61C09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53" y="1494810"/>
            <a:ext cx="405036" cy="405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71" y="3521923"/>
            <a:ext cx="411921" cy="41192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20" y="3523322"/>
            <a:ext cx="410522" cy="410522"/>
          </a:xfrm>
          <a:prstGeom prst="rect">
            <a:avLst/>
          </a:prstGeom>
        </p:spPr>
      </p:pic>
      <p:sp>
        <p:nvSpPr>
          <p:cNvPr id="126" name="标题 1"/>
          <p:cNvSpPr txBox="1"/>
          <p:nvPr/>
        </p:nvSpPr>
        <p:spPr>
          <a:xfrm>
            <a:off x="582598" y="219540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https://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github.com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cpselvis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7" name="标题 1"/>
          <p:cNvSpPr txBox="1"/>
          <p:nvPr/>
        </p:nvSpPr>
        <p:spPr>
          <a:xfrm>
            <a:off x="582598" y="1499955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腾讯IVWEB工程化/社区负责人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8" name="标题 1"/>
          <p:cNvSpPr txBox="1"/>
          <p:nvPr/>
        </p:nvSpPr>
        <p:spPr>
          <a:xfrm>
            <a:off x="582598" y="2790915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博客：https://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cpselvis.github.io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0" name="矩形 40"/>
          <p:cNvSpPr/>
          <p:nvPr/>
        </p:nvSpPr>
        <p:spPr>
          <a:xfrm>
            <a:off x="6333737" y="3515125"/>
            <a:ext cx="1254594" cy="423123"/>
          </a:xfrm>
          <a:prstGeom prst="rect">
            <a:avLst/>
          </a:prstGeom>
          <a:solidFill>
            <a:srgbClr val="61C09E"/>
          </a:solidFill>
          <a:ln>
            <a:solidFill>
              <a:srgbClr val="61C0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PCG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互动视频产品部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5827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多进程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多实例-HappyPack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53287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384329" y="4556464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启用前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12.63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启用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后5.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91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A1D8C-0942-D347-951D-9D0D7755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58" y="963902"/>
            <a:ext cx="3303842" cy="3591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E84C2-FDB7-774D-9319-E3E68D23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14" y="953831"/>
            <a:ext cx="3305309" cy="36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88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多进程/多实例-并行压缩</a:t>
            </a:r>
            <a:endParaRPr lang="zh-CN" altLang="en-US" sz="24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2" y="1654233"/>
            <a:ext cx="4501762" cy="3090762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87006" y="1024802"/>
            <a:ext cx="41202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方法一：使用parallel-</a:t>
            </a:r>
            <a:r>
              <a:rPr kumimoji="1" lang="en-US" altLang="en-U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uglify</a:t>
            </a:r>
            <a:r>
              <a:rPr kumimoji="1" lang="en-U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-plugin插件</a:t>
            </a:r>
            <a:endParaRPr kumimoji="1" lang="zh-CN" alt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4245429" y="963676"/>
            <a:ext cx="4898571" cy="58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方法二：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uglifyjs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-plugin开启parallel参数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92" y="1654233"/>
            <a:ext cx="4123839" cy="30907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分包-设置Externals</a:t>
            </a:r>
            <a:endParaRPr lang="zh-CN" altLang="en-US" sz="24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78" y="826200"/>
            <a:ext cx="4623820" cy="2222021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11757" y="1200150"/>
            <a:ext cx="3793141" cy="702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思路：将react、react-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dom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基础包通过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cdn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引入，不打入bundle中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98" y="3408511"/>
            <a:ext cx="4943410" cy="150123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350128" y="2941603"/>
            <a:ext cx="114299" cy="445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标题 1"/>
          <p:cNvSpPr txBox="1"/>
          <p:nvPr/>
        </p:nvSpPr>
        <p:spPr>
          <a:xfrm>
            <a:off x="411757" y="2561039"/>
            <a:ext cx="4075782" cy="680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方法：使用html-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-externals-plugin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5827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分包-设置Externals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53287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384329" y="4556464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启用前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5.91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启用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后5.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45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5E6CC-30FB-104A-A943-53900C03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35" y="963902"/>
            <a:ext cx="3376754" cy="3592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C6850-276E-1944-8FE4-4ED3A6E0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50" y="963902"/>
            <a:ext cx="3305309" cy="36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0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进一步分包-预编译资源模块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28" y="660936"/>
            <a:ext cx="3375857" cy="3891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4400537"/>
            <a:ext cx="5096087" cy="67476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411757" y="1200150"/>
            <a:ext cx="3764827" cy="974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思路：将react、react-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dom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、redux、react-redux基础包和业务基础包打包成一个文件。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11757" y="2561039"/>
            <a:ext cx="4662752" cy="680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方法：使用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DLLPlugin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进行分包, 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DllReferencePlugin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manifest.json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引用。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5827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进一步分包-预编译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53287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384329" y="4556464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启用前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5.45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启用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后5.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03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E1E80-C5A0-D34A-807E-AD3BDD7D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5" y="963901"/>
            <a:ext cx="3376754" cy="3592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3DE6C-C4A1-5B45-85D8-ADB3F87B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20" y="963901"/>
            <a:ext cx="3318168" cy="359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3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缓存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74478" y="2191533"/>
            <a:ext cx="4082192" cy="60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方法：使用</a:t>
            </a:r>
            <a:r>
              <a:rPr kumimoji="1" lang="en-US" alt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HardSourceWebpackPlugin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或者cache-loader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4479" y="1421296"/>
            <a:ext cx="263233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目的：提升二次构建速度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70" y="990214"/>
            <a:ext cx="4589322" cy="31863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缩小构建目标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74478" y="2191533"/>
            <a:ext cx="4082192" cy="60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比如 babel-loader 不解析 </a:t>
            </a:r>
            <a:r>
              <a:rPr kumimoji="1" lang="en-US" alt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node_modules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4479" y="1421296"/>
            <a:ext cx="263233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目的：尽可能的少构建模块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75" y="1289833"/>
            <a:ext cx="3771900" cy="1803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3411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缩小构建目标</a:t>
            </a:r>
            <a:r>
              <a:rPr lang="en-US" altLang="zh-CN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409558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384329" y="4556464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优化前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5.03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优化后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4.63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BCC7FC-EF5C-1D41-845F-055F1A7B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28" y="958960"/>
            <a:ext cx="3318168" cy="3597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E4015-4F59-A84E-86A9-3EC9B8901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76" y="958960"/>
            <a:ext cx="3348915" cy="36071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34261" y="203955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667546" y="1916284"/>
            <a:ext cx="3259476" cy="42113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27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7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基础知识</a:t>
            </a:r>
            <a:endParaRPr kumimoji="1" lang="zh-CN" altLang="en-US" sz="27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7546" y="2612294"/>
            <a:ext cx="3031865" cy="43214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构建速度优化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7546" y="3340949"/>
            <a:ext cx="2957397" cy="39286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案例优化效果对比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130139" y="1910779"/>
            <a:ext cx="3676110" cy="43214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如何分析页面打包问题?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038655" y="1001309"/>
            <a:ext cx="1066689" cy="4694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目录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130139" y="2571750"/>
            <a:ext cx="3853543" cy="43214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130139" y="3340948"/>
            <a:ext cx="2580603" cy="39286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总结和展望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体积优化策略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74474" y="15870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 Hoisting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4475" y="210303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74476" y="313776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74480" y="365513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4476" y="262040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公共资源分离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51" y="1764682"/>
            <a:ext cx="3130379" cy="213257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3" y="1847919"/>
            <a:ext cx="3580702" cy="1596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7" y="1056721"/>
            <a:ext cx="4028138" cy="2747159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5311152" y="3985276"/>
            <a:ext cx="113727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编译后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177302" y="3985275"/>
            <a:ext cx="113727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编译前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4050" y="1096793"/>
            <a:ext cx="370118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现象：构建后的代码存在大量重复的闭包代码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2"/>
          <p:cNvSpPr/>
          <p:nvPr/>
        </p:nvSpPr>
        <p:spPr>
          <a:xfrm>
            <a:off x="287006" y="30640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 Hoisting-现象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 Hoisting-原理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66001" y="836669"/>
            <a:ext cx="7861570" cy="673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原理：</a:t>
            </a:r>
            <a:r>
              <a:rPr kumimoji="1" lang="ja-JP" altLang="en-US" sz="1600">
                <a:latin typeface="PingFang SC" panose="020B0400000000000000" pitchFamily="34" charset="-122"/>
                <a:ea typeface="PingFang SC" panose="020B0400000000000000" pitchFamily="34" charset="-122"/>
              </a:rPr>
              <a:t> 将所有模块的代码按照引用顺序放在一个函数作用域里，然后适当的重命名一些变量以防止变量名冲突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107" y="2114436"/>
            <a:ext cx="4132941" cy="2448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26" y="2019299"/>
            <a:ext cx="3729104" cy="254322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466001" y="1598162"/>
            <a:ext cx="491406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对比: 通过scope hoisting可以减少函数声明代码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 Hoisting-使用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66001" y="2703062"/>
            <a:ext cx="388216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要求：必须是ES6的语法，CJS的方式不支持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66000" y="1045712"/>
            <a:ext cx="388216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1" y="1466849"/>
            <a:ext cx="4450299" cy="11049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428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65999" y="1045712"/>
            <a:ext cx="8522880" cy="973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概念：1个模块可能有多个方法，只要其中的某个方法使用到了，则整个文件都会被打到bundle里面去，Tree-shaking就是只把用到的方法打入bundle，没用到的方法会在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uglify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阶段被擦除掉。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65999" y="2225484"/>
            <a:ext cx="7110458" cy="55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使用：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默认支持，在.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babelrc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里设置 modules: false即可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65999" y="2984118"/>
            <a:ext cx="550209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要求：必须是ES6的语法，CJS的方式不支持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3411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Tree-Shaking-效果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409558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565561" y="4556466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未使用Tree-shaking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开启Tree-shaking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3" y="901144"/>
            <a:ext cx="3451575" cy="3611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26" y="883264"/>
            <a:ext cx="3385353" cy="36467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公共资源分离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65999" y="1550734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目的：提取多页面公共JS chunk代码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65999" y="2482409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使用：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21388" y="2992947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webpack3使用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CommonsChunkPlugin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721388" y="3464700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webpack4使用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SplitChunksPlugin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35" y="582417"/>
            <a:ext cx="3076719" cy="39236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465999" y="2233722"/>
            <a:ext cx="4196617" cy="55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使用：配置image-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-loader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65999" y="1550734"/>
            <a:ext cx="550209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要求：基于Node库的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imagemin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或者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tinypng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API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43" y="829627"/>
            <a:ext cx="3497658" cy="42064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2557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图片压缩-效果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2" y="930875"/>
            <a:ext cx="3230648" cy="3524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27" y="930875"/>
            <a:ext cx="3068468" cy="358128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06869" y="2455802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565561" y="4556466"/>
            <a:ext cx="167236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压缩前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032177" y="4512156"/>
            <a:ext cx="167236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压缩后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37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构建体积优化-动态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9" y="1196126"/>
            <a:ext cx="4541510" cy="2472599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195749" y="2316610"/>
            <a:ext cx="3727815" cy="883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babel-</a:t>
            </a:r>
            <a:r>
              <a:rPr kumimoji="1" lang="en-US" altLang="en-US" sz="1600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r>
              <a:rPr kumimoji="1" lang="en-U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pPr algn="ctr"/>
            <a:r>
              <a:rPr kumimoji="1" lang="ja-JP" altLang="en-US" sz="16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打包后体积：</a:t>
            </a:r>
            <a:r>
              <a:rPr kumimoji="1" lang="en-US" altLang="ja-JP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88.49</a:t>
            </a:r>
            <a:r>
              <a:rPr kumimoji="1" lang="en-U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k，</a:t>
            </a:r>
            <a:r>
              <a:rPr kumimoji="1" lang="ja-JP" altLang="en-US" sz="16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占比</a:t>
            </a:r>
            <a:r>
              <a:rPr kumimoji="1" lang="en-US" altLang="ja-JP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29.6%</a:t>
            </a:r>
            <a:endParaRPr kumimoji="1" lang="zh-CN" altLang="en-US" sz="16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为什么我们需要构建工具？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036" y="1628283"/>
            <a:ext cx="3944353" cy="179177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74474" y="15870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转换ES6语法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4475" y="210303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转换JSX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74476" y="313776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压缩混淆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065074" y="342005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ES6 module主流浏览器支持情况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74480" y="365513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74476" y="262040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CSS前缀补全/预处理器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37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构建体积优化-动态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3529"/>
            <a:ext cx="6457950" cy="334922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7295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构建体积优化-如何使用动态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service?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02761" y="123741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polyfill.io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官方提供的服务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6" y="1901242"/>
            <a:ext cx="5740400" cy="33020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402760" y="251959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基于官方自建 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服务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矩形 41"/>
          <p:cNvSpPr/>
          <p:nvPr/>
        </p:nvSpPr>
        <p:spPr>
          <a:xfrm>
            <a:off x="462671" y="3105782"/>
            <a:ext cx="74538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//</a:t>
            </a:r>
            <a:r>
              <a:rPr lang="en-GB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huayang.qq.com</a:t>
            </a:r>
            <a:r>
              <a:rPr lang="en-GB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/</a:t>
            </a:r>
            <a:r>
              <a:rPr lang="en-GB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polyfill_service</a:t>
            </a:r>
            <a:r>
              <a:rPr lang="en-GB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/v2/</a:t>
            </a:r>
            <a:r>
              <a:rPr lang="en-GB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polyfill.min.js?unknown</a:t>
            </a:r>
            <a:r>
              <a:rPr lang="en-GB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=</a:t>
            </a:r>
            <a:r>
              <a:rPr lang="en-GB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polyfill&amp;features</a:t>
            </a:r>
            <a:r>
              <a:rPr lang="en-GB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=</a:t>
            </a:r>
            <a:r>
              <a:rPr lang="en-GB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Promise,Map,Set</a:t>
            </a:r>
            <a:endParaRPr lang="en-GB" altLang="zh-CN" sz="1000" b="0" dirty="0">
              <a:solidFill>
                <a:schemeClr val="accent1"/>
              </a:solidFill>
              <a:effectLst/>
              <a:latin typeface="Menlo" panose="020B060903080402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66904" y="2039551"/>
            <a:ext cx="5381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案例优化效果对比(项目演示)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39445" y="2039551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总结和展望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总结和展望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02760" y="1305852"/>
            <a:ext cx="3712039" cy="517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遇到打包速度和体积问题如何优化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402760" y="182340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体积优化的策略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02760" y="236118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速度优化的策略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02760" y="289896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弄清楚基本原理很重要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456871" y="3167547"/>
            <a:ext cx="1373909" cy="29307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1200" b="1" dirty="0">
              <a:solidFill>
                <a:srgbClr val="00B0F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8435" y="535940"/>
            <a:ext cx="4442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课件获取方式及其它咨询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229995" y="1290955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关注微信公众号【腾讯</a:t>
            </a:r>
            <a:r>
              <a:rPr lang="en-US" altLang="zh-CN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NEXT</a:t>
            </a:r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学院】</a:t>
            </a: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247775" y="180530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后台回复</a:t>
            </a:r>
            <a:r>
              <a:rPr lang="en-US" altLang="zh-CN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“20181227”</a:t>
            </a:r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即可获取</a:t>
            </a:r>
            <a:endParaRPr lang="zh-CN" altLang="en-US" sz="1800"/>
          </a:p>
        </p:txBody>
      </p:sp>
      <p:pic>
        <p:nvPicPr>
          <p:cNvPr id="7" name="图片 2" descr="公众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454275"/>
            <a:ext cx="2255520" cy="2256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695315" y="12985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想了解其它课程</a:t>
            </a:r>
          </a:p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请咨询课程顾问小木鱼</a:t>
            </a:r>
            <a:endParaRPr lang="zh-CN" altLang="en-US" sz="1800"/>
          </a:p>
        </p:txBody>
      </p:sp>
      <p:pic>
        <p:nvPicPr>
          <p:cNvPr id="35845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838" y="5667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838" y="5794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2838" y="5921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838" y="6048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315" y="2393315"/>
            <a:ext cx="2042160" cy="2378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基本例子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6" y="1507880"/>
            <a:ext cx="3641820" cy="191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42" y="1507880"/>
            <a:ext cx="3735879" cy="191349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051496" y="2227386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91049" y="3532367"/>
            <a:ext cx="1956840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脚本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904655" y="3532367"/>
            <a:ext cx="1956840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构建结果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Webpack执行过程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4" y="1234514"/>
            <a:ext cx="8068656" cy="2907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Grunt、Gulp和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6615" y="1595735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07585" y="1612211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46591" y="186815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372336" y="186815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469722" y="1449799"/>
            <a:ext cx="836712" cy="836712"/>
          </a:xfrm>
          <a:prstGeom prst="ellipse">
            <a:avLst/>
          </a:prstGeom>
          <a:solidFill>
            <a:srgbClr val="FB8D8B"/>
          </a:solidFill>
          <a:ln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SASS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2236318" y="1735268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run(‘sass’)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4423024" y="1575658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**/*.sass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6220407" y="1598952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46957" y="2987985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927" y="3004461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dest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566933" y="326040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392678" y="326040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490064" y="2842049"/>
            <a:ext cx="836712" cy="836712"/>
          </a:xfrm>
          <a:prstGeom prst="ellipse">
            <a:avLst/>
          </a:prstGeom>
          <a:solidFill>
            <a:srgbClr val="FB8D8B"/>
          </a:solidFill>
          <a:ln w="12700"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Auto-</a:t>
            </a:r>
            <a:r>
              <a:rPr lang="en-US" dirty="0" err="1"/>
              <a:t>prefier</a:t>
            </a:r>
            <a:endParaRPr lang="en-US" dirty="0"/>
          </a:p>
        </p:txBody>
      </p:sp>
      <p:sp>
        <p:nvSpPr>
          <p:cNvPr id="39" name="标题 1"/>
          <p:cNvSpPr txBox="1"/>
          <p:nvPr/>
        </p:nvSpPr>
        <p:spPr>
          <a:xfrm>
            <a:off x="1945809" y="3131816"/>
            <a:ext cx="1735237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run(‘</a:t>
            </a:r>
            <a:r>
              <a:rPr kumimoji="1" lang="en-US" alt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autoprefixer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’)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标题 1"/>
          <p:cNvSpPr txBox="1"/>
          <p:nvPr/>
        </p:nvSpPr>
        <p:spPr>
          <a:xfrm>
            <a:off x="4443366" y="2967908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en-U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1" name="标题 1"/>
          <p:cNvSpPr txBox="1"/>
          <p:nvPr/>
        </p:nvSpPr>
        <p:spPr>
          <a:xfrm>
            <a:off x="6240749" y="2991202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9" y="2025277"/>
            <a:ext cx="962708" cy="962708"/>
          </a:xfrm>
          <a:prstGeom prst="rect">
            <a:avLst/>
          </a:prstGeom>
        </p:spPr>
      </p:pic>
      <p:sp>
        <p:nvSpPr>
          <p:cNvPr id="44" name="标题 1"/>
          <p:cNvSpPr txBox="1"/>
          <p:nvPr/>
        </p:nvSpPr>
        <p:spPr>
          <a:xfrm>
            <a:off x="3240964" y="398867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Grunt处理Sass转换成CSS过程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标题 1"/>
          <p:cNvSpPr txBox="1"/>
          <p:nvPr/>
        </p:nvSpPr>
        <p:spPr>
          <a:xfrm>
            <a:off x="332855" y="3119790"/>
            <a:ext cx="135393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ask runner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Grunt、Gulp和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96293" y="1848949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96685" y="1828872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err="1"/>
              <a:t>desc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816269" y="2121369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642014" y="2121369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739400" y="1703013"/>
            <a:ext cx="836712" cy="836712"/>
          </a:xfrm>
          <a:prstGeom prst="ellipse">
            <a:avLst/>
          </a:prstGeom>
          <a:solidFill>
            <a:srgbClr val="FB8D8B"/>
          </a:solidFill>
          <a:ln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SASS</a:t>
            </a:r>
          </a:p>
        </p:txBody>
      </p:sp>
      <p:sp>
        <p:nvSpPr>
          <p:cNvPr id="31" name="标题 1"/>
          <p:cNvSpPr txBox="1"/>
          <p:nvPr/>
        </p:nvSpPr>
        <p:spPr>
          <a:xfrm>
            <a:off x="2692702" y="1828872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**/*.sass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4490085" y="1852166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479877" y="2121369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577263" y="1703013"/>
            <a:ext cx="836712" cy="836712"/>
          </a:xfrm>
          <a:prstGeom prst="ellipse">
            <a:avLst/>
          </a:prstGeom>
          <a:solidFill>
            <a:srgbClr val="FB8D8B"/>
          </a:solidFill>
          <a:ln w="12700"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Auto-</a:t>
            </a:r>
            <a:r>
              <a:rPr lang="en-US" dirty="0" err="1"/>
              <a:t>prefier</a:t>
            </a:r>
            <a:endParaRPr lang="en-US" dirty="0"/>
          </a:p>
        </p:txBody>
      </p:sp>
      <p:sp>
        <p:nvSpPr>
          <p:cNvPr id="44" name="标题 1"/>
          <p:cNvSpPr txBox="1"/>
          <p:nvPr/>
        </p:nvSpPr>
        <p:spPr>
          <a:xfrm>
            <a:off x="6327948" y="1852166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4" y="1828872"/>
            <a:ext cx="1200371" cy="1200371"/>
          </a:xfrm>
          <a:prstGeom prst="rect">
            <a:avLst/>
          </a:prstGeom>
        </p:spPr>
      </p:pic>
      <p:sp>
        <p:nvSpPr>
          <p:cNvPr id="45" name="标题 1"/>
          <p:cNvSpPr txBox="1"/>
          <p:nvPr/>
        </p:nvSpPr>
        <p:spPr>
          <a:xfrm>
            <a:off x="3235602" y="320254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Gulp处理Sass转换成CSS过程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249367" y="3147926"/>
            <a:ext cx="152302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流式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ask runner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7006" y="3064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Grunt、Gulp和</a:t>
            </a:r>
            <a:r>
              <a:rPr kumimoji="1" lang="en-US" altLang="en-U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标题 1"/>
          <p:cNvSpPr txBox="1"/>
          <p:nvPr/>
        </p:nvSpPr>
        <p:spPr>
          <a:xfrm>
            <a:off x="4318797" y="4042742"/>
            <a:ext cx="227424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执行原理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69" y="1246325"/>
            <a:ext cx="5659902" cy="2656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5" y="1861725"/>
            <a:ext cx="1181587" cy="1181587"/>
          </a:xfrm>
          <a:prstGeom prst="rect">
            <a:avLst/>
          </a:prstGeom>
        </p:spPr>
      </p:pic>
      <p:sp>
        <p:nvSpPr>
          <p:cNvPr id="22" name="标题 1"/>
          <p:cNvSpPr txBox="1"/>
          <p:nvPr/>
        </p:nvSpPr>
        <p:spPr>
          <a:xfrm>
            <a:off x="319696" y="3157304"/>
            <a:ext cx="152302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模块打包器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720</Words>
  <Application>Microsoft Macintosh PowerPoint</Application>
  <PresentationFormat>On-screen Show (16:9)</PresentationFormat>
  <Paragraphs>179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等线</vt:lpstr>
      <vt:lpstr>等线 Light</vt:lpstr>
      <vt:lpstr>微软雅黑</vt:lpstr>
      <vt:lpstr>PingFang SC</vt:lpstr>
      <vt:lpstr>黑体</vt:lpstr>
      <vt:lpstr>宋体</vt:lpstr>
      <vt:lpstr>Arial</vt:lpstr>
      <vt:lpstr>Calibri</vt:lpstr>
      <vt:lpstr>Calibri Light</vt:lpstr>
      <vt:lpstr>Gill Sans</vt:lpstr>
      <vt:lpstr>Menlo</vt:lpstr>
      <vt:lpstr>Office 主题​​</vt:lpstr>
      <vt:lpstr>Webpack构建速度和体积极限优化</vt:lpstr>
      <vt:lpstr>个人介绍</vt:lpstr>
      <vt:lpstr>·Webpack基础知识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NEXT课程PPT规范</dc:title>
  <dc:creator>T116417</dc:creator>
  <cp:lastModifiedBy>T124416</cp:lastModifiedBy>
  <cp:revision>458</cp:revision>
  <dcterms:created xsi:type="dcterms:W3CDTF">2018-09-19T08:42:00Z</dcterms:created>
  <dcterms:modified xsi:type="dcterms:W3CDTF">2018-12-27T12:46:38Z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2052-10.8.0.6470</vt:lpwstr>
  </property>
</Properties>
</file>